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70" r:id="rId2"/>
  </p:sldMasterIdLst>
  <p:notesMasterIdLst>
    <p:notesMasterId r:id="rId11"/>
  </p:notesMasterIdLst>
  <p:sldIdLst>
    <p:sldId id="265" r:id="rId3"/>
    <p:sldId id="271" r:id="rId4"/>
    <p:sldId id="282" r:id="rId5"/>
    <p:sldId id="283" r:id="rId6"/>
    <p:sldId id="284" r:id="rId7"/>
    <p:sldId id="285" r:id="rId8"/>
    <p:sldId id="286" r:id="rId9"/>
    <p:sldId id="287" r:id="rId10"/>
  </p:sldIdLst>
  <p:sldSz cx="12192000" cy="6858000"/>
  <p:notesSz cx="6858000" cy="9144000"/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1651"/>
    <a:srgbClr val="721806"/>
    <a:srgbClr val="4F303E"/>
    <a:srgbClr val="21405A"/>
    <a:srgbClr val="21255A"/>
    <a:srgbClr val="BAE2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6063"/>
    <p:restoredTop sz="86507"/>
  </p:normalViewPr>
  <p:slideViewPr>
    <p:cSldViewPr snapToGrid="0" snapToObjects="1">
      <p:cViewPr varScale="1">
        <p:scale>
          <a:sx n="109" d="100"/>
          <a:sy n="109" d="100"/>
        </p:scale>
        <p:origin x="1800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2576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3C9890-B90D-8549-B161-EED271E88653}" type="datetimeFigureOut">
              <a:rPr lang="en-US" smtClean="0"/>
              <a:t>10/6/25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816D83-B635-424E-9BA3-34A5E8B297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776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16D83-B635-424E-9BA3-34A5E8B297B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637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w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>
            <a:extLst>
              <a:ext uri="{FF2B5EF4-FFF2-40B4-BE49-F238E27FC236}">
                <a16:creationId xmlns:a16="http://schemas.microsoft.com/office/drawing/2014/main" id="{955ABAE0-C57A-5F42-84EB-73BA1FED9170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723901" y="2574637"/>
            <a:ext cx="11163300" cy="86960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60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Subtitle 10">
            <a:extLst>
              <a:ext uri="{FF2B5EF4-FFF2-40B4-BE49-F238E27FC236}">
                <a16:creationId xmlns:a16="http://schemas.microsoft.com/office/drawing/2014/main" id="{F0CDFFA0-7547-2043-A5B7-F1693EC8D564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728309" y="3463115"/>
            <a:ext cx="10904891" cy="40834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627F3FE-D1F9-9244-9609-F8ECD09A58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3901" y="5486400"/>
            <a:ext cx="11163300" cy="762000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C7B156-A13C-A045-9278-3EB555A6D8EA}"/>
              </a:ext>
            </a:extLst>
          </p:cNvPr>
          <p:cNvPicPr/>
          <p:nvPr userDrawn="1"/>
        </p:nvPicPr>
        <p:blipFill>
          <a:blip r:embed="rId2"/>
          <a:stretch/>
        </p:blipFill>
        <p:spPr>
          <a:xfrm>
            <a:off x="9861179" y="2"/>
            <a:ext cx="2330822" cy="92455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716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25658-1A64-6E4E-A19D-CE4AC8FAD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80E0FE-A216-5845-9BA9-0B03AE5FF0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  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920D38-0873-8545-9E08-67D4190FFD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  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6636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F6AB0-3942-604A-81B8-ED257ACE4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450" y="365127"/>
            <a:ext cx="10897373" cy="5890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E7816BB-27D0-E34B-BFBA-BC03957C9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450" y="1192697"/>
            <a:ext cx="10897373" cy="498426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  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5270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89EAD-1B37-F444-98C9-04659E29C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450" y="365127"/>
            <a:ext cx="10897373" cy="5890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613460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03C5E-0B79-1049-B665-DA7CFD825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D0DDDB-2BD7-5049-B1B9-E84159C2BD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40F6CD-0752-EE40-BA2B-4CA9C3F1ED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8479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1D16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3FAA4-FB59-3F43-B9A1-2955291D2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450" y="365127"/>
            <a:ext cx="10897373" cy="598115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D747D-D951-1E47-865D-63F07527B9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450" y="1192697"/>
            <a:ext cx="10897373" cy="49842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D62960-2FC4-0345-92D9-E022295954A8}"/>
              </a:ext>
            </a:extLst>
          </p:cNvPr>
          <p:cNvSpPr txBox="1"/>
          <p:nvPr userDrawn="1"/>
        </p:nvSpPr>
        <p:spPr>
          <a:xfrm>
            <a:off x="1085163" y="6578951"/>
            <a:ext cx="4501875" cy="1846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bg1"/>
                </a:solidFill>
              </a:rPr>
              <a:t>Argonne Leadership Computing Facility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998CC7-4065-0C45-847E-16CEF5CA0935}"/>
              </a:ext>
            </a:extLst>
          </p:cNvPr>
          <p:cNvSpPr txBox="1"/>
          <p:nvPr userDrawn="1"/>
        </p:nvSpPr>
        <p:spPr>
          <a:xfrm>
            <a:off x="723449" y="6584775"/>
            <a:ext cx="471512" cy="1846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0FA351-5A70-4EC9-BE2D-E8D941B01E50}" type="slidenum">
              <a:rPr lang="en-US" sz="1200" smtClean="0">
                <a:solidFill>
                  <a:schemeClr val="bg1"/>
                </a:solidFill>
              </a:rPr>
              <a:pPr marL="0" marR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9AA3EE-204D-E541-8FDD-1AA3BE4783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1487" y="6416579"/>
            <a:ext cx="958296" cy="38020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856B822-13D4-9946-9F88-AFC8896C2C11}"/>
              </a:ext>
            </a:extLst>
          </p:cNvPr>
          <p:cNvSpPr/>
          <p:nvPr userDrawn="1"/>
        </p:nvSpPr>
        <p:spPr>
          <a:xfrm>
            <a:off x="0" y="0"/>
            <a:ext cx="25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1094694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rgbClr val="1D16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25658-1A64-6E4E-A19D-CE4AC8FAD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80E0FE-A216-5845-9BA9-0B03AE5FF0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920D38-0873-8545-9E08-67D4190FFD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016502-8576-EC42-A226-0B7D94897F9C}"/>
              </a:ext>
            </a:extLst>
          </p:cNvPr>
          <p:cNvSpPr txBox="1"/>
          <p:nvPr userDrawn="1"/>
        </p:nvSpPr>
        <p:spPr>
          <a:xfrm>
            <a:off x="723449" y="6574615"/>
            <a:ext cx="471512" cy="1846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0FA351-5A70-4EC9-BE2D-E8D941B01E50}" type="slidenum">
              <a:rPr lang="en-US" sz="1200" smtClean="0">
                <a:solidFill>
                  <a:schemeClr val="bg1"/>
                </a:solidFill>
              </a:rPr>
              <a:pPr marL="0" marR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E1BEFB-E06F-E74F-92DC-9BAF08859E55}"/>
              </a:ext>
            </a:extLst>
          </p:cNvPr>
          <p:cNvSpPr txBox="1"/>
          <p:nvPr userDrawn="1"/>
        </p:nvSpPr>
        <p:spPr>
          <a:xfrm>
            <a:off x="1085163" y="6568791"/>
            <a:ext cx="4501875" cy="1846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bg1"/>
                </a:solidFill>
              </a:rPr>
              <a:t>Argonne Leadership Computing Facility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322630-7BF1-1B44-82DF-756A18BE69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1487" y="6416579"/>
            <a:ext cx="958296" cy="38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060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1D16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F6AB0-3942-604A-81B8-ED257ACE4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A610E9-25C8-E04B-8F86-8DFCAF1C59A5}"/>
              </a:ext>
            </a:extLst>
          </p:cNvPr>
          <p:cNvSpPr txBox="1"/>
          <p:nvPr userDrawn="1"/>
        </p:nvSpPr>
        <p:spPr>
          <a:xfrm>
            <a:off x="1085163" y="6568791"/>
            <a:ext cx="4501875" cy="1846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bg1"/>
                </a:solidFill>
              </a:rPr>
              <a:t>Argonne Leadership Computing Facility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4914CE-BDAB-524E-8C1E-ADFC3D8CF58B}"/>
              </a:ext>
            </a:extLst>
          </p:cNvPr>
          <p:cNvSpPr txBox="1"/>
          <p:nvPr userDrawn="1"/>
        </p:nvSpPr>
        <p:spPr>
          <a:xfrm>
            <a:off x="723449" y="6574615"/>
            <a:ext cx="471512" cy="1846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0FA351-5A70-4EC9-BE2D-E8D941B01E50}" type="slidenum">
              <a:rPr lang="en-US" sz="1200" smtClean="0">
                <a:solidFill>
                  <a:schemeClr val="bg1"/>
                </a:solidFill>
              </a:rPr>
              <a:pPr marL="0" marR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54056C-0370-1848-A241-8CCB5BD197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1487" y="6416579"/>
            <a:ext cx="958296" cy="38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557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rgbClr val="1D16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C8C45FC-06EC-E148-AED5-95F1274BF431}"/>
              </a:ext>
            </a:extLst>
          </p:cNvPr>
          <p:cNvSpPr txBox="1"/>
          <p:nvPr userDrawn="1"/>
        </p:nvSpPr>
        <p:spPr>
          <a:xfrm>
            <a:off x="1085163" y="6578951"/>
            <a:ext cx="4501875" cy="1846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bg1"/>
                </a:solidFill>
              </a:rPr>
              <a:t>Argonne Leadership Computing Facility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C3C914-6674-2645-B847-1EE9FABC7045}"/>
              </a:ext>
            </a:extLst>
          </p:cNvPr>
          <p:cNvSpPr txBox="1"/>
          <p:nvPr userDrawn="1"/>
        </p:nvSpPr>
        <p:spPr>
          <a:xfrm>
            <a:off x="723449" y="6584775"/>
            <a:ext cx="471512" cy="1846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0FA351-5A70-4EC9-BE2D-E8D941B01E50}" type="slidenum">
              <a:rPr lang="en-US" sz="1200" smtClean="0">
                <a:solidFill>
                  <a:schemeClr val="bg1"/>
                </a:solidFill>
              </a:rPr>
              <a:pPr marL="0" marR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2C4C9A-2268-B949-B90C-6B301F87E1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1487" y="6416579"/>
            <a:ext cx="958296" cy="38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437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rgbClr val="1D16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03C5E-0B79-1049-B665-DA7CFD825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D0DDDB-2BD7-5049-B1B9-E84159C2BD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40F6CD-0752-EE40-BA2B-4CA9C3F1ED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C45D34-8E59-7F4A-A248-D70D3D045E68}"/>
              </a:ext>
            </a:extLst>
          </p:cNvPr>
          <p:cNvSpPr txBox="1"/>
          <p:nvPr userDrawn="1"/>
        </p:nvSpPr>
        <p:spPr>
          <a:xfrm>
            <a:off x="1085163" y="6578951"/>
            <a:ext cx="4501875" cy="1846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bg1"/>
                </a:solidFill>
              </a:rPr>
              <a:t>Argonne Leadership Computing Facility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9B2488-CB88-DE42-B113-BA6EFCD5C241}"/>
              </a:ext>
            </a:extLst>
          </p:cNvPr>
          <p:cNvSpPr txBox="1"/>
          <p:nvPr userDrawn="1"/>
        </p:nvSpPr>
        <p:spPr>
          <a:xfrm>
            <a:off x="723449" y="6584775"/>
            <a:ext cx="471512" cy="1846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0FA351-5A70-4EC9-BE2D-E8D941B01E50}" type="slidenum">
              <a:rPr lang="en-US" sz="1200" smtClean="0">
                <a:solidFill>
                  <a:schemeClr val="bg1"/>
                </a:solidFill>
              </a:rPr>
              <a:pPr marL="0" marR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93C77D-FA0B-3C44-8204-1BFB39B784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1487" y="6416579"/>
            <a:ext cx="958296" cy="38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303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1D16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BB42B-4692-8242-B2DB-3C02B0281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109F1B-9908-094F-9F10-9C79A1D068B9}"/>
              </a:ext>
            </a:extLst>
          </p:cNvPr>
          <p:cNvSpPr txBox="1"/>
          <p:nvPr userDrawn="1"/>
        </p:nvSpPr>
        <p:spPr>
          <a:xfrm>
            <a:off x="1085163" y="6578951"/>
            <a:ext cx="4501875" cy="1846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bg1"/>
                </a:solidFill>
              </a:rPr>
              <a:t>Argonne Leadership Computing Facility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ADE4E5-35BC-AA4E-BEAC-B05910342ACC}"/>
              </a:ext>
            </a:extLst>
          </p:cNvPr>
          <p:cNvSpPr txBox="1"/>
          <p:nvPr userDrawn="1"/>
        </p:nvSpPr>
        <p:spPr>
          <a:xfrm>
            <a:off x="723449" y="6584775"/>
            <a:ext cx="471512" cy="1846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0FA351-5A70-4EC9-BE2D-E8D941B01E50}" type="slidenum">
              <a:rPr lang="en-US" sz="1200" smtClean="0">
                <a:solidFill>
                  <a:schemeClr val="bg1"/>
                </a:solidFill>
              </a:rPr>
              <a:pPr marL="0" marR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897A3E-D2F8-D841-A60E-7C2597951F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1487" y="6416579"/>
            <a:ext cx="958296" cy="38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537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CF8B7A-37F0-364A-8988-32002778CDC1}"/>
              </a:ext>
            </a:extLst>
          </p:cNvPr>
          <p:cNvSpPr/>
          <p:nvPr userDrawn="1"/>
        </p:nvSpPr>
        <p:spPr>
          <a:xfrm>
            <a:off x="-9943" y="0"/>
            <a:ext cx="28426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5D0A5FD-EAA9-7F4D-860D-719A14B063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alphaModFix amt="5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430750-E071-1841-A2DF-7DC0323940BA}"/>
              </a:ext>
            </a:extLst>
          </p:cNvPr>
          <p:cNvPicPr/>
          <p:nvPr userDrawn="1"/>
        </p:nvPicPr>
        <p:blipFill>
          <a:blip r:embed="rId4"/>
          <a:stretch/>
        </p:blipFill>
        <p:spPr>
          <a:xfrm>
            <a:off x="9861179" y="2"/>
            <a:ext cx="2330822" cy="924558"/>
          </a:xfrm>
          <a:prstGeom prst="rect">
            <a:avLst/>
          </a:prstGeom>
          <a:ln>
            <a:noFill/>
          </a:ln>
        </p:spPr>
      </p:pic>
      <p:sp>
        <p:nvSpPr>
          <p:cNvPr id="13" name="Rectangle 9">
            <a:extLst>
              <a:ext uri="{FF2B5EF4-FFF2-40B4-BE49-F238E27FC236}">
                <a16:creationId xmlns:a16="http://schemas.microsoft.com/office/drawing/2014/main" id="{11FB86D7-600B-7B41-A34B-2BCC844E253F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723901" y="2574637"/>
            <a:ext cx="11163300" cy="86960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60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Subtitle 10">
            <a:extLst>
              <a:ext uri="{FF2B5EF4-FFF2-40B4-BE49-F238E27FC236}">
                <a16:creationId xmlns:a16="http://schemas.microsoft.com/office/drawing/2014/main" id="{7ABC2CF2-EA3A-F54D-A13C-ADDCA90BA780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728309" y="3463115"/>
            <a:ext cx="10904891" cy="40834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502B0F1-0F00-9443-8266-73D78D634C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3901" y="5486400"/>
            <a:ext cx="11163300" cy="762000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303659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CF8B7A-37F0-364A-8988-32002778CDC1}"/>
              </a:ext>
            </a:extLst>
          </p:cNvPr>
          <p:cNvSpPr/>
          <p:nvPr userDrawn="1"/>
        </p:nvSpPr>
        <p:spPr>
          <a:xfrm>
            <a:off x="-9943" y="0"/>
            <a:ext cx="28426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430750-E071-1841-A2DF-7DC0323940BA}"/>
              </a:ext>
            </a:extLst>
          </p:cNvPr>
          <p:cNvPicPr/>
          <p:nvPr userDrawn="1"/>
        </p:nvPicPr>
        <p:blipFill>
          <a:blip r:embed="rId2"/>
          <a:stretch/>
        </p:blipFill>
        <p:spPr>
          <a:xfrm>
            <a:off x="9861179" y="2"/>
            <a:ext cx="2330822" cy="924558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8E6DBF0-E083-7B42-AC4E-203ECE204C2E}"/>
              </a:ext>
            </a:extLst>
          </p:cNvPr>
          <p:cNvSpPr/>
          <p:nvPr userDrawn="1"/>
        </p:nvSpPr>
        <p:spPr>
          <a:xfrm>
            <a:off x="-19191" y="15240"/>
            <a:ext cx="28426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CF91D5-4FD8-7FA6-83DF-38222880D2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01599" y="-57149"/>
            <a:ext cx="12320692" cy="693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744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emf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6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38C08D-94A2-8F49-B7B9-92C325312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450" y="365127"/>
            <a:ext cx="10897373" cy="5981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946FDC-3FD3-604F-BFF5-09389AF5D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3450" y="1192697"/>
            <a:ext cx="10897373" cy="49842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  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013D41-DA91-9745-8C1B-19448B70A8CF}"/>
              </a:ext>
            </a:extLst>
          </p:cNvPr>
          <p:cNvSpPr/>
          <p:nvPr userDrawn="1"/>
        </p:nvSpPr>
        <p:spPr>
          <a:xfrm>
            <a:off x="0" y="0"/>
            <a:ext cx="25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142032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7" r:id="rId6"/>
    <p:sldLayoutId id="2147483658" r:id="rId7"/>
    <p:sldLayoutId id="2147483667" r:id="rId8"/>
    <p:sldLayoutId id="2147483678" r:id="rId9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System Font Regular"/>
        <a:buChar char="⏤"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System Font Regular"/>
        <a:buChar char="□"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38C08D-94A2-8F49-B7B9-92C325312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450" y="365129"/>
            <a:ext cx="10897373" cy="588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946FDC-3FD3-604F-BFF5-09389AF5D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3450" y="1182758"/>
            <a:ext cx="10897373" cy="49942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  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4ADB32-2759-E04B-A4BE-2A5691C9D076}"/>
              </a:ext>
            </a:extLst>
          </p:cNvPr>
          <p:cNvSpPr txBox="1"/>
          <p:nvPr userDrawn="1"/>
        </p:nvSpPr>
        <p:spPr>
          <a:xfrm>
            <a:off x="1085163" y="6578951"/>
            <a:ext cx="4501875" cy="1846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Argonne Leadership Computing Facility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45E357-08A9-854F-833F-0EE015B4E894}"/>
              </a:ext>
            </a:extLst>
          </p:cNvPr>
          <p:cNvSpPr txBox="1"/>
          <p:nvPr userDrawn="1"/>
        </p:nvSpPr>
        <p:spPr>
          <a:xfrm>
            <a:off x="723449" y="6584775"/>
            <a:ext cx="471512" cy="1846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0FA351-5A70-4EC9-BE2D-E8D941B01E50}" type="slidenum">
              <a:rPr lang="en-US" sz="1200" smtClean="0">
                <a:solidFill>
                  <a:schemeClr val="tx1"/>
                </a:solidFill>
              </a:rPr>
              <a:pPr marL="0" marR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A0EC8FF-AC9D-B348-974E-C573FAC9FA27}"/>
              </a:ext>
            </a:extLst>
          </p:cNvPr>
          <p:cNvSpPr/>
          <p:nvPr userDrawn="1"/>
        </p:nvSpPr>
        <p:spPr>
          <a:xfrm>
            <a:off x="0" y="0"/>
            <a:ext cx="254000" cy="68580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611F891-372D-0F43-B6E4-F20C5BBE13C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3702" y="6384646"/>
            <a:ext cx="958298" cy="38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90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System Font Regular"/>
        <a:buChar char="⏤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System Font Regular"/>
        <a:buChar char="□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jpg"/><Relationship Id="rId12" Type="http://schemas.openxmlformats.org/officeDocument/2006/relationships/image" Target="../media/image15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0" Type="http://schemas.openxmlformats.org/officeDocument/2006/relationships/image" Target="../media/image13.jpg"/><Relationship Id="rId4" Type="http://schemas.openxmlformats.org/officeDocument/2006/relationships/image" Target="../media/image7.jpg"/><Relationship Id="rId9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5731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BD4E0-190A-77AF-D94B-363BB2878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202" y="160061"/>
            <a:ext cx="10897373" cy="589031"/>
          </a:xfrm>
        </p:spPr>
        <p:txBody>
          <a:bodyPr/>
          <a:lstStyle/>
          <a:p>
            <a:r>
              <a:rPr lang="en-US" dirty="0"/>
              <a:t>2025 ALCF Hands-on HPC Committee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792830-807D-A202-A32E-F0DBD31DC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737" y="866425"/>
            <a:ext cx="1546284" cy="15462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8F48E1D-28B6-5165-4E3B-9F4801429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3561" y="3306861"/>
            <a:ext cx="1514895" cy="151489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1378B44-DAC4-0940-6BE4-0D72C744B078}"/>
              </a:ext>
            </a:extLst>
          </p:cNvPr>
          <p:cNvSpPr txBox="1"/>
          <p:nvPr/>
        </p:nvSpPr>
        <p:spPr>
          <a:xfrm>
            <a:off x="393655" y="2517663"/>
            <a:ext cx="17772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Yasaman Ghadar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D56D61C-D29B-F472-15A4-89B284CB7ABC}"/>
              </a:ext>
            </a:extLst>
          </p:cNvPr>
          <p:cNvSpPr txBox="1"/>
          <p:nvPr/>
        </p:nvSpPr>
        <p:spPr>
          <a:xfrm>
            <a:off x="7837942" y="4847920"/>
            <a:ext cx="14193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Tracy Lozano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3917DD4-822D-F2BF-1327-4ACF72E8BB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2898" y="840817"/>
            <a:ext cx="1579816" cy="1579816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31C41972-CE8F-9D79-D4F4-BD67AD43CB6D}"/>
              </a:ext>
            </a:extLst>
          </p:cNvPr>
          <p:cNvSpPr txBox="1"/>
          <p:nvPr/>
        </p:nvSpPr>
        <p:spPr>
          <a:xfrm>
            <a:off x="2345470" y="2609388"/>
            <a:ext cx="16417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0" u="none" strike="noStrike" dirty="0">
                <a:solidFill>
                  <a:srgbClr val="1D1651"/>
                </a:solidFill>
                <a:effectLst/>
              </a:rPr>
              <a:t>JaeHyuk </a:t>
            </a:r>
            <a:r>
              <a:rPr lang="en-US" sz="1600" i="0" u="none" strike="noStrike" dirty="0" err="1">
                <a:solidFill>
                  <a:srgbClr val="1D1651"/>
                </a:solidFill>
                <a:effectLst/>
              </a:rPr>
              <a:t>Kwack</a:t>
            </a:r>
            <a:endParaRPr lang="en-US" sz="1600" i="0" u="none" strike="noStrike" dirty="0">
              <a:solidFill>
                <a:srgbClr val="1D1651"/>
              </a:solidFill>
              <a:effectLst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88D547-99A3-8365-2661-6CD80FC7DBD1}"/>
              </a:ext>
            </a:extLst>
          </p:cNvPr>
          <p:cNvSpPr txBox="1"/>
          <p:nvPr/>
        </p:nvSpPr>
        <p:spPr>
          <a:xfrm>
            <a:off x="4161863" y="2517541"/>
            <a:ext cx="15818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Victor Anisimov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8321EC-F808-342C-BE65-B0B9754938A0}"/>
              </a:ext>
            </a:extLst>
          </p:cNvPr>
          <p:cNvSpPr txBox="1"/>
          <p:nvPr/>
        </p:nvSpPr>
        <p:spPr>
          <a:xfrm>
            <a:off x="9750180" y="2440111"/>
            <a:ext cx="15488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Khalid Hossain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DD200A-287A-F000-E806-E121609E6C83}"/>
              </a:ext>
            </a:extLst>
          </p:cNvPr>
          <p:cNvSpPr txBox="1"/>
          <p:nvPr/>
        </p:nvSpPr>
        <p:spPr>
          <a:xfrm>
            <a:off x="7911695" y="2455138"/>
            <a:ext cx="15728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Riccardo Balin</a:t>
            </a:r>
          </a:p>
        </p:txBody>
      </p:sp>
      <p:pic>
        <p:nvPicPr>
          <p:cNvPr id="1026" name="Picture 2" descr="Profile photo for Khalid">
            <a:extLst>
              <a:ext uri="{FF2B5EF4-FFF2-40B4-BE49-F238E27FC236}">
                <a16:creationId xmlns:a16="http://schemas.microsoft.com/office/drawing/2014/main" id="{78F34E61-A0F5-3CE9-4EBE-D3BE7DC86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2694" y="823519"/>
            <a:ext cx="1579816" cy="1579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A11F0EC-DA0A-F23A-FFE3-9FFCBAD5A3E7}"/>
              </a:ext>
            </a:extLst>
          </p:cNvPr>
          <p:cNvSpPr txBox="1"/>
          <p:nvPr/>
        </p:nvSpPr>
        <p:spPr>
          <a:xfrm>
            <a:off x="549128" y="4919223"/>
            <a:ext cx="10802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Wei Jiang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3C3CE50-710F-7110-5EC6-156D1135F6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4487" y="812239"/>
            <a:ext cx="1577400" cy="15774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6DE7FEA-9C80-9155-8EA1-58E98D304D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2185" y="840817"/>
            <a:ext cx="1548822" cy="154882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CF1539D-EEE3-F0CF-AF17-0BA5ACBCC5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77464" y="3312647"/>
            <a:ext cx="1508728" cy="150332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17B9A34-4173-4472-1ADC-0883A9D65D5B}"/>
              </a:ext>
            </a:extLst>
          </p:cNvPr>
          <p:cNvSpPr txBox="1"/>
          <p:nvPr/>
        </p:nvSpPr>
        <p:spPr>
          <a:xfrm>
            <a:off x="9458003" y="4847920"/>
            <a:ext cx="14830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Jennifer Banis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46E4393-606E-708C-54B8-E0C3EAFB8D0E}"/>
              </a:ext>
            </a:extLst>
          </p:cNvPr>
          <p:cNvSpPr txBox="1"/>
          <p:nvPr/>
        </p:nvSpPr>
        <p:spPr>
          <a:xfrm>
            <a:off x="7887159" y="5496982"/>
            <a:ext cx="1752056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/>
              <a:t>Johnny Marquez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72979B-558C-99B4-6B42-99A160201DE6}"/>
              </a:ext>
            </a:extLst>
          </p:cNvPr>
          <p:cNvSpPr txBox="1"/>
          <p:nvPr/>
        </p:nvSpPr>
        <p:spPr>
          <a:xfrm>
            <a:off x="5925807" y="2464611"/>
            <a:ext cx="17796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Brain Homerding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B5E812-57CF-FBEF-270E-8C37F9060EA9}"/>
              </a:ext>
            </a:extLst>
          </p:cNvPr>
          <p:cNvSpPr txBox="1"/>
          <p:nvPr/>
        </p:nvSpPr>
        <p:spPr>
          <a:xfrm>
            <a:off x="2369466" y="4919223"/>
            <a:ext cx="16866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Hyeondeok</a:t>
            </a:r>
            <a:r>
              <a:rPr lang="en-US" sz="1600" dirty="0"/>
              <a:t> Shin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DFFE761-D228-3C4C-64C6-DEDC5E9B5C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5533" y="3320056"/>
            <a:ext cx="1553681" cy="150332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AA9B9DA-9B5A-400D-7001-B144A72D7E55}"/>
              </a:ext>
            </a:extLst>
          </p:cNvPr>
          <p:cNvSpPr txBox="1"/>
          <p:nvPr/>
        </p:nvSpPr>
        <p:spPr>
          <a:xfrm>
            <a:off x="6193629" y="4847920"/>
            <a:ext cx="1289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Kathy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Gorgan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D4DBC1D-8D36-635D-A9FC-DB7E12B1F4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6000" y="866425"/>
            <a:ext cx="1523214" cy="152321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7E12242-D367-D0ED-E0D5-BF5DF26095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03963" y="3136697"/>
            <a:ext cx="1686680" cy="168668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D317D93-B021-4B59-8C48-804EC6B78F4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6793" y="3178655"/>
            <a:ext cx="1740568" cy="1740568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40AA485F-FF74-CE80-F9F1-2F355CFCA622}"/>
              </a:ext>
            </a:extLst>
          </p:cNvPr>
          <p:cNvSpPr/>
          <p:nvPr/>
        </p:nvSpPr>
        <p:spPr>
          <a:xfrm>
            <a:off x="5743706" y="2947942"/>
            <a:ext cx="5872189" cy="3181553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A732432-99FD-4914-4C44-5DE837A55D01}"/>
              </a:ext>
            </a:extLst>
          </p:cNvPr>
          <p:cNvSpPr txBox="1"/>
          <p:nvPr/>
        </p:nvSpPr>
        <p:spPr>
          <a:xfrm>
            <a:off x="7852307" y="2971963"/>
            <a:ext cx="16056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2"/>
                </a:solidFill>
              </a:rPr>
              <a:t>Support Team </a:t>
            </a:r>
          </a:p>
        </p:txBody>
      </p:sp>
    </p:spTree>
    <p:extLst>
      <p:ext uri="{BB962C8B-B14F-4D97-AF65-F5344CB8AC3E}">
        <p14:creationId xmlns:p14="http://schemas.microsoft.com/office/powerpoint/2010/main" val="2668709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F573C-C508-182B-0BF0-5254F37FD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3A560B-A4C8-8511-8F1C-091146A73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450" y="897987"/>
            <a:ext cx="9946465" cy="559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241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415DC3-CA7E-8EF7-DDCC-DFF1F371D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188" y="308919"/>
            <a:ext cx="10744887" cy="604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7007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D36902-F886-1CBC-A8BA-504B5538D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551" y="517439"/>
            <a:ext cx="10676238" cy="600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531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760DA8-F44C-CF04-BD6B-5CE2CBB50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242" y="350623"/>
            <a:ext cx="10597980" cy="596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4620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6A4D6-F413-46D5-C379-F83B932FA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get support during the workshop?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88E310-398A-B58B-2EA1-07D2898F8411}"/>
              </a:ext>
            </a:extLst>
          </p:cNvPr>
          <p:cNvSpPr txBox="1"/>
          <p:nvPr/>
        </p:nvSpPr>
        <p:spPr>
          <a:xfrm>
            <a:off x="902208" y="1402080"/>
            <a:ext cx="5969904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Slack</a:t>
            </a:r>
          </a:p>
          <a:p>
            <a:endParaRPr lang="en-US" sz="3200" dirty="0"/>
          </a:p>
          <a:p>
            <a:r>
              <a:rPr lang="en-US" sz="3200" dirty="0">
                <a:highlight>
                  <a:srgbClr val="FFFF00"/>
                </a:highlight>
              </a:rPr>
              <a:t>Look for folks with yellow badge</a:t>
            </a:r>
          </a:p>
          <a:p>
            <a:endParaRPr lang="en-US" sz="3200" dirty="0"/>
          </a:p>
          <a:p>
            <a:r>
              <a:rPr lang="en-US" sz="3200" dirty="0"/>
              <a:t>Ask at the expert table </a:t>
            </a:r>
          </a:p>
        </p:txBody>
      </p:sp>
    </p:spTree>
    <p:extLst>
      <p:ext uri="{BB962C8B-B14F-4D97-AF65-F5344CB8AC3E}">
        <p14:creationId xmlns:p14="http://schemas.microsoft.com/office/powerpoint/2010/main" val="39206303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4ADE2-DB17-AD61-DE0F-620F3883D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Reservation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C1D2C6-AC72-B83B-2C47-F64A4AEAF17E}"/>
              </a:ext>
            </a:extLst>
          </p:cNvPr>
          <p:cNvSpPr txBox="1"/>
          <p:nvPr/>
        </p:nvSpPr>
        <p:spPr>
          <a:xfrm>
            <a:off x="723450" y="1267968"/>
            <a:ext cx="803950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Aurora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project is </a:t>
            </a:r>
            <a:r>
              <a:rPr lang="en-US" b="1" dirty="0"/>
              <a:t>–A </a:t>
            </a:r>
            <a:r>
              <a:rPr lang="en-US" b="1" dirty="0" err="1"/>
              <a:t>alcf_training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 run on small number of nodes (up to 8) for Aurora use </a:t>
            </a:r>
            <a:r>
              <a:rPr lang="en-US" b="1" dirty="0"/>
              <a:t>–q </a:t>
            </a:r>
            <a:r>
              <a:rPr lang="en-US" b="1" dirty="0" err="1"/>
              <a:t>alcf_training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 run up to 1024 nodes on Aurora use </a:t>
            </a:r>
            <a:r>
              <a:rPr lang="en-US" b="1" dirty="0"/>
              <a:t>–q </a:t>
            </a:r>
            <a:r>
              <a:rPr lang="en-US" b="1" dirty="0" err="1"/>
              <a:t>alcf_training_l</a:t>
            </a:r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B7E912-8F19-2467-5E10-53BCBC940880}"/>
              </a:ext>
            </a:extLst>
          </p:cNvPr>
          <p:cNvSpPr txBox="1"/>
          <p:nvPr/>
        </p:nvSpPr>
        <p:spPr>
          <a:xfrm>
            <a:off x="723450" y="3613103"/>
            <a:ext cx="632102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Polaris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project is </a:t>
            </a:r>
            <a:r>
              <a:rPr lang="en-US" b="1" dirty="0"/>
              <a:t>–A </a:t>
            </a:r>
            <a:r>
              <a:rPr lang="en-US" b="1" dirty="0" err="1"/>
              <a:t>alcf_training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1-2 nodes per user use </a:t>
            </a:r>
            <a:r>
              <a:rPr lang="en-US" b="1" dirty="0"/>
              <a:t>–q </a:t>
            </a:r>
            <a:r>
              <a:rPr lang="en-US" b="1" dirty="0" err="1"/>
              <a:t>alcf_training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 run up to 128 nodes on Polaris use </a:t>
            </a:r>
            <a:r>
              <a:rPr lang="en-US" b="1" dirty="0"/>
              <a:t>–q </a:t>
            </a:r>
            <a:r>
              <a:rPr lang="en-US" b="1" dirty="0" err="1"/>
              <a:t>alcf_training_l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030895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Theme">
      <a:dk1>
        <a:srgbClr val="000000"/>
      </a:dk1>
      <a:lt1>
        <a:srgbClr val="FFFFFF"/>
      </a:lt1>
      <a:dk2>
        <a:srgbClr val="1D1651"/>
      </a:dk2>
      <a:lt2>
        <a:srgbClr val="6D6B76"/>
      </a:lt2>
      <a:accent1>
        <a:srgbClr val="281B57"/>
      </a:accent1>
      <a:accent2>
        <a:srgbClr val="1E8BC9"/>
      </a:accent2>
      <a:accent3>
        <a:srgbClr val="640433"/>
      </a:accent3>
      <a:accent4>
        <a:srgbClr val="D03E53"/>
      </a:accent4>
      <a:accent5>
        <a:srgbClr val="EC6358"/>
      </a:accent5>
      <a:accent6>
        <a:srgbClr val="107970"/>
      </a:accent6>
      <a:hlink>
        <a:srgbClr val="0D63AD"/>
      </a:hlink>
      <a:folHlink>
        <a:srgbClr val="179E8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6" id="{8CFE6666-2929-334A-89BA-4791E07FC43F}" vid="{014BCC33-9C04-1A4D-ACD6-80E4AF660C68}"/>
    </a:ext>
  </a:extLst>
</a:theme>
</file>

<file path=ppt/theme/theme2.xml><?xml version="1.0" encoding="utf-8"?>
<a:theme xmlns:a="http://schemas.openxmlformats.org/drawingml/2006/main" name="2_Office Theme">
  <a:themeElements>
    <a:clrScheme name="New ALCF Palett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81B57"/>
      </a:accent1>
      <a:accent2>
        <a:srgbClr val="1E8BC9"/>
      </a:accent2>
      <a:accent3>
        <a:srgbClr val="640433"/>
      </a:accent3>
      <a:accent4>
        <a:srgbClr val="D03E53"/>
      </a:accent4>
      <a:accent5>
        <a:srgbClr val="EC6358"/>
      </a:accent5>
      <a:accent6>
        <a:srgbClr val="107970"/>
      </a:accent6>
      <a:hlink>
        <a:srgbClr val="0D63AD"/>
      </a:hlink>
      <a:folHlink>
        <a:srgbClr val="179E8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6" id="{8CFE6666-2929-334A-89BA-4791E07FC43F}" vid="{0B6C97CC-27B7-084C-94E2-95D0DDDE03C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1129</TotalTime>
  <Words>135</Words>
  <Application>Microsoft Macintosh PowerPoint</Application>
  <PresentationFormat>Widescreen</PresentationFormat>
  <Paragraphs>33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Aptos</vt:lpstr>
      <vt:lpstr>Arial</vt:lpstr>
      <vt:lpstr>Courier New</vt:lpstr>
      <vt:lpstr>System Font Regular</vt:lpstr>
      <vt:lpstr>Wingdings</vt:lpstr>
      <vt:lpstr>Office Theme</vt:lpstr>
      <vt:lpstr>2_Office Theme</vt:lpstr>
      <vt:lpstr>PowerPoint Presentation</vt:lpstr>
      <vt:lpstr>2025 ALCF Hands-on HPC Committee</vt:lpstr>
      <vt:lpstr>Safety </vt:lpstr>
      <vt:lpstr>PowerPoint Presentation</vt:lpstr>
      <vt:lpstr>PowerPoint Presentation</vt:lpstr>
      <vt:lpstr>PowerPoint Presentation</vt:lpstr>
      <vt:lpstr>How to get support during the workshop? </vt:lpstr>
      <vt:lpstr>Machine Reservation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Cerny, Beth A.</dc:creator>
  <cp:lastModifiedBy>Ghadar, Yasaman</cp:lastModifiedBy>
  <cp:revision>17</cp:revision>
  <dcterms:created xsi:type="dcterms:W3CDTF">2021-05-04T16:24:50Z</dcterms:created>
  <dcterms:modified xsi:type="dcterms:W3CDTF">2025-10-07T14:34:00Z</dcterms:modified>
</cp:coreProperties>
</file>